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Bold" panose="020B0604020202020204" charset="0"/>
      <p:bold r:id="rId14"/>
    </p:embeddedFont>
    <p:embeddedFont>
      <p:font typeface="Roboto Light" panose="020000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9423-46FB-8C43-BEEC-3139B6D677A1}" type="datetimeFigureOut">
              <a:rPr lang="ru-RU" smtClean="0"/>
              <a:t>26.05.2025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C17AA-70BE-7944-AB8B-14DD370440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558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3460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Modern Building Materials: Shaping the Future of Construction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31744" y="436442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Explore cutting-edge materials revolutionising today's construction industry.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4088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From sustainability to technology, these innovations shape tomorrow's buildings.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61939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201608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6176129"/>
            <a:ext cx="28944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София Караченко</a:t>
            </a:r>
            <a:endParaRPr lang="en-US" sz="2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DBB77-01EF-1F1B-E0A6-5907BC5FDAEA}"/>
              </a:ext>
            </a:extLst>
          </p:cNvPr>
          <p:cNvSpPr txBox="1"/>
          <p:nvPr/>
        </p:nvSpPr>
        <p:spPr>
          <a:xfrm>
            <a:off x="12620231" y="7012918"/>
            <a:ext cx="1889258" cy="1152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00FE09-7D0A-D855-D8C3-2E99B97BF952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24081EE-F09A-ADC1-494C-D83000068ECF}"/>
              </a:ext>
            </a:extLst>
          </p:cNvPr>
          <p:cNvSpPr/>
          <p:nvPr/>
        </p:nvSpPr>
        <p:spPr>
          <a:xfrm>
            <a:off x="12530288" y="6956591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D695F62-0BE4-3D16-5121-C90D4F61A928}"/>
              </a:ext>
            </a:extLst>
          </p:cNvPr>
          <p:cNvSpPr/>
          <p:nvPr/>
        </p:nvSpPr>
        <p:spPr>
          <a:xfrm>
            <a:off x="5679434" y="6020285"/>
            <a:ext cx="8950966" cy="194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283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Future of Building: Trends, Challenges and Opportunities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3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30422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Sustainable and smart materials growth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8017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Automation and robotics use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4689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Modular and 3D printing expansion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373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57813" y="433042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Material cost fluctuations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357813" y="479714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Regulatory hurdles for new tech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526387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Skilled labour shortages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73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33042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Improved building performance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79714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Lower environmental impact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877901" y="526387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Innovative design possibilities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E78F23B-1B1D-E223-3032-F4D1FE04820F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6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7202"/>
            <a:ext cx="13103543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Sustainable Timber: Environmental Benefits and Applications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63429" y="4937403"/>
            <a:ext cx="6442710" cy="123670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81551" y="5155525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Eco-Friendly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1551" y="5607010"/>
            <a:ext cx="600646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Renewable resource with low carbon footprint.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4261" y="4937403"/>
            <a:ext cx="6442710" cy="123670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642384" y="5155525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Versatile Use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2384" y="5607010"/>
            <a:ext cx="600646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Ideal for framing, flooring, and interior finishes.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3429" y="6392228"/>
            <a:ext cx="6442710" cy="123670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81551" y="6610350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Durability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1551" y="7061835"/>
            <a:ext cx="600646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Modern treatments enhance moisture and pest resistance.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4261" y="6392228"/>
            <a:ext cx="6442710" cy="1236702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7642384" y="6610350"/>
            <a:ext cx="256627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Aesthetic Appeal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2384" y="7061835"/>
            <a:ext cx="600646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Warm, natural look complements sustainable designs.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F14264A-7982-8FD8-4CD9-188998170843}"/>
              </a:ext>
            </a:extLst>
          </p:cNvPr>
          <p:cNvSpPr/>
          <p:nvPr/>
        </p:nvSpPr>
        <p:spPr>
          <a:xfrm>
            <a:off x="12638107" y="7628930"/>
            <a:ext cx="1889258" cy="508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52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Advanced Concrete Composites: Strength, Durability and Design Potential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High Strength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Engineered with fibres and additives for superior load-bearing.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Design Flexibility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Shapes and textures allow for creative architectural expression.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33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Longevity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9228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Resistant to cracks, weathering and chemical exposure.</a:t>
            </a:r>
            <a:endParaRPr lang="en-US" sz="18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233C69-9B94-CCF2-C3B4-60082AC46969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510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Smart Glass: Energy Efficiency and Integrated Technology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4122063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933831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Solar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429369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Adjusts transparency to manage heat and light.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376" y="4122063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933831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Connectivity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5429369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Interfaces with building systems for automation.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628" y="4122063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933831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Energy Savings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5429369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cooling and lighting costs.</a:t>
            </a:r>
            <a:endParaRPr lang="en-US" sz="18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237746A-A7BA-B431-EFE3-E496E0FA1D72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656392"/>
            <a:ext cx="7474744" cy="2104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Modular Construction: Speed, Efficiency and Cost Savings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4628" y="3118247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371124" y="311824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Design &amp;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1124" y="3611999"/>
            <a:ext cx="6938248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Precise module designs enable fast assembly.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2292" y="4231958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1728788" y="4231958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Offsite Fabrication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28788" y="4725710"/>
            <a:ext cx="6580584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Modules built simultaneously in controlled environments.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0075" y="5345668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2086570" y="5345668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Onsite Assembly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86570" y="5839420"/>
            <a:ext cx="62228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Quick installation reduces project timelines.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907858" y="6459379"/>
            <a:ext cx="178832" cy="875228"/>
          </a:xfrm>
          <a:prstGeom prst="roundRect">
            <a:avLst>
              <a:gd name="adj" fmla="val 20005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2444353" y="6459379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444353" y="6953131"/>
            <a:ext cx="5865019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Less labour and material waste.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9599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Recycled Materials: Reducing Waste and Promoting Circularity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849291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Concrete Aggregate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44829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Crushed waste concrete reused in new mixes.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37670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3849291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Recycled Steel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4344829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Steel scrap melted and reformed without quality loss.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9726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054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Plastic Composites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55046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Repurposed plastics used for insulation and panels.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22" y="768191"/>
            <a:ext cx="7650956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3D-Printed Building Components: Innovation and Customisation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2" y="2342555"/>
            <a:ext cx="1066443" cy="12796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2886" y="2555796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Design Freedom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32886" y="2997398"/>
            <a:ext cx="62645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Complex shapes made easily with digital modelling.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22" y="3622238"/>
            <a:ext cx="1066443" cy="12796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2886" y="3835479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Material Efficiency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32886" y="4277082"/>
            <a:ext cx="62645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Less waste by depositing exact amounts of material.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22" y="4901922"/>
            <a:ext cx="1066443" cy="12796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2886" y="5115163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Rapid Production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32886" y="5556766"/>
            <a:ext cx="62645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Speeds up both prototypes and final parts.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22" y="6181606"/>
            <a:ext cx="1066443" cy="12796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2886" y="6394847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 Reduction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32886" y="6836450"/>
            <a:ext cx="626459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labour and material costs compared to traditional methods.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5767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Bio-Based Materials: Natural Alternatives for Construction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6222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Bamboo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17777"/>
            <a:ext cx="43048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Strong, fast-growing renewable resource.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3244453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524488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5946100" y="3655338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3430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Hempcrete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3926205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Lightweight, insulating and carbon negative.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3244453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50317" y="3524488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12" name="Text 8"/>
          <p:cNvSpPr/>
          <p:nvPr/>
        </p:nvSpPr>
        <p:spPr>
          <a:xfrm>
            <a:off x="8414861" y="3655338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487853" y="54238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Mycelium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487853" y="5919430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Fungal-based material with fire resistance and biodegradability.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3244453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50317" y="599324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17" name="Text 12"/>
          <p:cNvSpPr/>
          <p:nvPr/>
        </p:nvSpPr>
        <p:spPr>
          <a:xfrm>
            <a:off x="8414861" y="612409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2326362" y="54238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Cork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837724" y="5919430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Natural insulator harvested without harming trees.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21" y="3244453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1556" y="599324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3E8E8"/>
          </a:solidFill>
          <a:ln/>
        </p:spPr>
      </p:sp>
      <p:sp>
        <p:nvSpPr>
          <p:cNvPr id="22" name="Text 16"/>
          <p:cNvSpPr/>
          <p:nvPr/>
        </p:nvSpPr>
        <p:spPr>
          <a:xfrm>
            <a:off x="5946100" y="612409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18F72B2-78D6-EA5A-1340-839315781272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125" y="634127"/>
            <a:ext cx="13016151" cy="135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Self-Healing Materials: Extending Lifespan and Reducing Maintenance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78" y="2451973"/>
            <a:ext cx="2147649" cy="16766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8940" y="3304461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5365552" y="2867025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Microcapsules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65552" y="3344466"/>
            <a:ext cx="4470202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Contain healing agents released on damage.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192554" y="4142184"/>
            <a:ext cx="8573095" cy="15240"/>
          </a:xfrm>
          <a:prstGeom prst="roundRect">
            <a:avLst>
              <a:gd name="adj" fmla="val 226994"/>
            </a:avLst>
          </a:prstGeom>
          <a:solidFill>
            <a:srgbClr val="D9CEC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53" y="4186238"/>
            <a:ext cx="4295299" cy="16766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8940" y="4821912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6439376" y="4601289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Crystalline Growth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39376" y="5078730"/>
            <a:ext cx="4761905" cy="368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Materials that fill cracks via chemical reactions.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6266378" y="5876449"/>
            <a:ext cx="7499271" cy="15240"/>
          </a:xfrm>
          <a:prstGeom prst="roundRect">
            <a:avLst>
              <a:gd name="adj" fmla="val 226994"/>
            </a:avLst>
          </a:prstGeom>
          <a:solidFill>
            <a:srgbClr val="D9CEC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29" y="5920502"/>
            <a:ext cx="6442948" cy="16766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8940" y="6556177"/>
            <a:ext cx="324207" cy="405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0"/>
          <p:cNvSpPr/>
          <p:nvPr/>
        </p:nvSpPr>
        <p:spPr>
          <a:xfrm>
            <a:off x="7513201" y="6151126"/>
            <a:ext cx="271319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Biological Healing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513201" y="6628567"/>
            <a:ext cx="6079450" cy="73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 bacteria to precipitate mineral deposits and seal fractures.</a:t>
            </a:r>
            <a:endParaRPr lang="en-US" sz="18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CF18DD9-7BCD-4478-65DE-349365BC4834}"/>
              </a:ext>
            </a:extLst>
          </p:cNvPr>
          <p:cNvSpPr/>
          <p:nvPr/>
        </p:nvSpPr>
        <p:spPr>
          <a:xfrm>
            <a:off x="12638107" y="7126274"/>
            <a:ext cx="1889258" cy="10107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427</Words>
  <Application>Microsoft Office PowerPoint</Application>
  <PresentationFormat>Произвольный</PresentationFormat>
  <Paragraphs>98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Aptos</vt:lpstr>
      <vt:lpstr>Red Hat Text</vt:lpstr>
      <vt:lpstr>Roboto Light</vt:lpstr>
      <vt:lpstr>Roboto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3</cp:revision>
  <dcterms:created xsi:type="dcterms:W3CDTF">2025-05-23T05:46:44Z</dcterms:created>
  <dcterms:modified xsi:type="dcterms:W3CDTF">2025-05-26T11:29:57Z</dcterms:modified>
</cp:coreProperties>
</file>